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61" r:id="rId5"/>
    <p:sldId id="262" r:id="rId6"/>
    <p:sldId id="263" r:id="rId7"/>
    <p:sldId id="260" r:id="rId8"/>
    <p:sldId id="276" r:id="rId9"/>
    <p:sldId id="277" r:id="rId10"/>
    <p:sldId id="264" r:id="rId11"/>
    <p:sldId id="269" r:id="rId12"/>
    <p:sldId id="270" r:id="rId13"/>
    <p:sldId id="259" r:id="rId14"/>
    <p:sldId id="265" r:id="rId15"/>
    <p:sldId id="271" r:id="rId16"/>
    <p:sldId id="266" r:id="rId17"/>
    <p:sldId id="267" r:id="rId18"/>
    <p:sldId id="272" r:id="rId19"/>
    <p:sldId id="268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>
      <p:cViewPr varScale="1">
        <p:scale>
          <a:sx n="103" d="100"/>
          <a:sy n="103" d="100"/>
        </p:scale>
        <p:origin x="25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D8A5-C4FF-45D7-BAFA-F18996CBCE53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C254-FAAF-44FF-AA5F-A7861ACA777C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D8A5-C4FF-45D7-BAFA-F18996CBCE53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C254-FAAF-44FF-AA5F-A7861ACA777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D8A5-C4FF-45D7-BAFA-F18996CBCE53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C254-FAAF-44FF-AA5F-A7861ACA777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D8A5-C4FF-45D7-BAFA-F18996CBCE53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C254-FAAF-44FF-AA5F-A7861ACA777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D8A5-C4FF-45D7-BAFA-F18996CBCE53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C254-FAAF-44FF-AA5F-A7861ACA777C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D8A5-C4FF-45D7-BAFA-F18996CBCE53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C254-FAAF-44FF-AA5F-A7861ACA777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D8A5-C4FF-45D7-BAFA-F18996CBCE53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C254-FAAF-44FF-AA5F-A7861ACA777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D8A5-C4FF-45D7-BAFA-F18996CBCE53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C254-FAAF-44FF-AA5F-A7861ACA777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D8A5-C4FF-45D7-BAFA-F18996CBCE53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C254-FAAF-44FF-AA5F-A7861ACA777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D8A5-C4FF-45D7-BAFA-F18996CBCE53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C254-FAAF-44FF-AA5F-A7861ACA777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D8A5-C4FF-45D7-BAFA-F18996CBCE53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44C254-FAAF-44FF-AA5F-A7861ACA777C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3ED8A5-C4FF-45D7-BAFA-F18996CBCE53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44C254-FAAF-44FF-AA5F-A7861ACA777C}" type="slidenum">
              <a:rPr lang="de-DE" smtClean="0"/>
              <a:t>‹Nr.›</a:t>
            </a:fld>
            <a:endParaRPr lang="de-D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640960" cy="273630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Lions Quest </a:t>
            </a:r>
            <a:r>
              <a:rPr lang="de-DE" cap="none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</a:t>
            </a:r>
            <a:br>
              <a:rPr lang="de-DE" cap="none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de-DE" cap="none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„</a:t>
            </a:r>
            <a:r>
              <a:rPr lang="de-DE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Erwachsen werden“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4221088"/>
            <a:ext cx="7920880" cy="948680"/>
          </a:xfrm>
        </p:spPr>
        <p:txBody>
          <a:bodyPr>
            <a:noAutofit/>
          </a:bodyPr>
          <a:lstStyle/>
          <a:p>
            <a:pPr algn="l"/>
            <a:r>
              <a:rPr lang="de-DE" sz="3600" b="1" dirty="0"/>
              <a:t>an der Sekundarschule Nordeifel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60756" y="4246475"/>
            <a:ext cx="1736623" cy="18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63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1743" y="1052736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dirty="0">
              <a:latin typeface="+mj-lt"/>
            </a:endParaRPr>
          </a:p>
          <a:p>
            <a:endParaRPr lang="de-DE" sz="2800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de-DE" sz="2800" dirty="0">
              <a:latin typeface="+mj-lt"/>
            </a:endParaRPr>
          </a:p>
          <a:p>
            <a:endParaRPr lang="de-DE" sz="2800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de-DE" sz="2800" dirty="0">
              <a:latin typeface="+mj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20688"/>
            <a:ext cx="4148369" cy="167997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52657" y="175480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+mj-lt"/>
              </a:rPr>
              <a:t>Kapitel 1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2657" y="2623180"/>
            <a:ext cx="8229600" cy="3978650"/>
          </a:xfrm>
        </p:spPr>
        <p:txBody>
          <a:bodyPr>
            <a:normAutofit/>
          </a:bodyPr>
          <a:lstStyle/>
          <a:p>
            <a:r>
              <a:rPr lang="de-DE" b="1" dirty="0">
                <a:latin typeface="+mj-lt"/>
              </a:rPr>
              <a:t>Wir lernen unsere neue Klassengemeinschaft kennen:</a:t>
            </a:r>
          </a:p>
          <a:p>
            <a:pPr lvl="1"/>
            <a:r>
              <a:rPr lang="de-DE" dirty="0">
                <a:latin typeface="+mj-lt"/>
              </a:rPr>
              <a:t>Ich bin ich – und wer bist du?</a:t>
            </a:r>
          </a:p>
          <a:p>
            <a:pPr lvl="1"/>
            <a:r>
              <a:rPr lang="de-DE" dirty="0">
                <a:latin typeface="+mj-lt"/>
              </a:rPr>
              <a:t>Ich stelle dich vor</a:t>
            </a:r>
          </a:p>
          <a:p>
            <a:pPr lvl="1"/>
            <a:r>
              <a:rPr lang="de-DE" dirty="0">
                <a:latin typeface="+mj-lt"/>
              </a:rPr>
              <a:t>Gemeinsames und Unterschiedliches</a:t>
            </a:r>
          </a:p>
          <a:p>
            <a:r>
              <a:rPr lang="de-DE" b="1" dirty="0">
                <a:latin typeface="+mj-lt"/>
              </a:rPr>
              <a:t>Wie gehen wir miteinander um?</a:t>
            </a:r>
          </a:p>
          <a:p>
            <a:pPr lvl="1"/>
            <a:r>
              <a:rPr lang="de-DE" dirty="0">
                <a:latin typeface="+mj-lt"/>
              </a:rPr>
              <a:t>Sich auf Verhaltensregeln einigen</a:t>
            </a:r>
          </a:p>
          <a:p>
            <a:pPr lvl="1"/>
            <a:r>
              <a:rPr lang="de-DE" dirty="0">
                <a:latin typeface="+mj-lt"/>
              </a:rPr>
              <a:t>Über Verhaltensregeln nachdenken</a:t>
            </a:r>
          </a:p>
          <a:p>
            <a:pPr lvl="1"/>
            <a:r>
              <a:rPr lang="de-DE" dirty="0">
                <a:latin typeface="+mj-lt"/>
              </a:rPr>
              <a:t>Über Verhaltensregeln verhandeln</a:t>
            </a:r>
          </a:p>
        </p:txBody>
      </p:sp>
    </p:spTree>
    <p:extLst>
      <p:ext uri="{BB962C8B-B14F-4D97-AF65-F5344CB8AC3E}">
        <p14:creationId xmlns:p14="http://schemas.microsoft.com/office/powerpoint/2010/main" val="281274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1743" y="1052736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dirty="0">
              <a:latin typeface="+mj-lt"/>
            </a:endParaRPr>
          </a:p>
          <a:p>
            <a:endParaRPr lang="de-DE" sz="2800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de-DE" sz="2800" dirty="0">
              <a:latin typeface="+mj-lt"/>
            </a:endParaRPr>
          </a:p>
          <a:p>
            <a:endParaRPr lang="de-DE" sz="2800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de-DE" sz="2800" dirty="0">
              <a:latin typeface="+mj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20688"/>
            <a:ext cx="4319425" cy="1749247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37372" y="2584600"/>
            <a:ext cx="8229600" cy="3186562"/>
          </a:xfrm>
        </p:spPr>
        <p:txBody>
          <a:bodyPr>
            <a:normAutofit/>
          </a:bodyPr>
          <a:lstStyle/>
          <a:p>
            <a:r>
              <a:rPr lang="de-DE" b="1" dirty="0">
                <a:latin typeface="+mj-lt"/>
              </a:rPr>
              <a:t>Miteinander arbeiten und Herausforderungen gemeinsam bewältigen:</a:t>
            </a:r>
          </a:p>
          <a:p>
            <a:pPr lvl="1"/>
            <a:r>
              <a:rPr lang="de-DE" dirty="0">
                <a:latin typeface="+mj-lt"/>
              </a:rPr>
              <a:t>Künstlerwerkstatt</a:t>
            </a:r>
          </a:p>
          <a:p>
            <a:pPr lvl="1"/>
            <a:r>
              <a:rPr lang="de-DE" dirty="0">
                <a:latin typeface="+mj-lt"/>
              </a:rPr>
              <a:t>Spielwerkstätten</a:t>
            </a:r>
          </a:p>
          <a:p>
            <a:pPr lvl="1"/>
            <a:r>
              <a:rPr lang="de-DE" dirty="0">
                <a:latin typeface="+mj-lt"/>
              </a:rPr>
              <a:t>Kooperationswerkstätten</a:t>
            </a:r>
          </a:p>
          <a:p>
            <a:pPr lvl="1"/>
            <a:r>
              <a:rPr lang="de-DE" dirty="0">
                <a:latin typeface="+mj-lt"/>
              </a:rPr>
              <a:t>Konstruktionswerkstatt</a:t>
            </a:r>
          </a:p>
        </p:txBody>
      </p:sp>
    </p:spTree>
    <p:extLst>
      <p:ext uri="{BB962C8B-B14F-4D97-AF65-F5344CB8AC3E}">
        <p14:creationId xmlns:p14="http://schemas.microsoft.com/office/powerpoint/2010/main" val="931730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92" y="462230"/>
            <a:ext cx="3672408" cy="192647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86304" y="184482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+mj-lt"/>
              </a:rPr>
              <a:t>Kapitel 2</a:t>
            </a:r>
          </a:p>
        </p:txBody>
      </p:sp>
      <p:sp>
        <p:nvSpPr>
          <p:cNvPr id="4" name="Inhaltsplatzhalter 5"/>
          <p:cNvSpPr txBox="1">
            <a:spLocks/>
          </p:cNvSpPr>
          <p:nvPr/>
        </p:nvSpPr>
        <p:spPr>
          <a:xfrm>
            <a:off x="457200" y="2388708"/>
            <a:ext cx="8229600" cy="428065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latin typeface="+mj-lt"/>
              </a:rPr>
              <a:t>Was können wir tun, um unser eigenes Selbstvertrauen, aber auch das Selbstvertrauen anderer Menschen zu stärken?</a:t>
            </a:r>
          </a:p>
          <a:p>
            <a:pPr marL="0" indent="0">
              <a:buNone/>
            </a:pPr>
            <a:endParaRPr lang="de-DE" sz="800" b="1" dirty="0">
              <a:latin typeface="+mj-lt"/>
            </a:endParaRPr>
          </a:p>
          <a:p>
            <a:pPr lvl="1"/>
            <a:r>
              <a:rPr lang="de-DE" dirty="0">
                <a:latin typeface="+mj-lt"/>
              </a:rPr>
              <a:t>Der Hocker des Selbstvertrauen</a:t>
            </a:r>
          </a:p>
          <a:p>
            <a:pPr lvl="1"/>
            <a:r>
              <a:rPr lang="de-DE" dirty="0">
                <a:latin typeface="+mj-lt"/>
              </a:rPr>
              <a:t>Fähigkeiten fördern Selbstvertrauen</a:t>
            </a:r>
          </a:p>
          <a:p>
            <a:pPr lvl="1"/>
            <a:r>
              <a:rPr lang="de-DE" dirty="0">
                <a:latin typeface="+mj-lt"/>
              </a:rPr>
              <a:t>Erfolge mit anderen teilen</a:t>
            </a:r>
          </a:p>
          <a:p>
            <a:pPr lvl="1"/>
            <a:r>
              <a:rPr lang="de-DE" dirty="0">
                <a:latin typeface="+mj-lt"/>
              </a:rPr>
              <a:t>Hör </a:t>
            </a:r>
            <a:r>
              <a:rPr lang="de-DE" dirty="0" smtClean="0">
                <a:latin typeface="+mj-lt"/>
              </a:rPr>
              <a:t>mir </a:t>
            </a:r>
            <a:r>
              <a:rPr lang="de-DE" dirty="0">
                <a:latin typeface="+mj-lt"/>
              </a:rPr>
              <a:t>bitte zu! </a:t>
            </a:r>
          </a:p>
          <a:p>
            <a:pPr lvl="1"/>
            <a:r>
              <a:rPr lang="de-DE" dirty="0">
                <a:latin typeface="+mj-lt"/>
              </a:rPr>
              <a:t>Hilfen für gutes Zuhören</a:t>
            </a:r>
          </a:p>
          <a:p>
            <a:pPr lvl="1"/>
            <a:r>
              <a:rPr lang="de-DE" dirty="0">
                <a:latin typeface="+mj-lt"/>
              </a:rPr>
              <a:t>Ich finde dich klasse!</a:t>
            </a:r>
          </a:p>
        </p:txBody>
      </p:sp>
    </p:spTree>
    <p:extLst>
      <p:ext uri="{BB962C8B-B14F-4D97-AF65-F5344CB8AC3E}">
        <p14:creationId xmlns:p14="http://schemas.microsoft.com/office/powerpoint/2010/main" val="1388941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441" y="454454"/>
            <a:ext cx="4392559" cy="2304256"/>
          </a:xfrm>
          <a:prstGeom prst="rect">
            <a:avLst/>
          </a:prstGeom>
        </p:spPr>
      </p:pic>
      <p:sp>
        <p:nvSpPr>
          <p:cNvPr id="4" name="Inhaltsplatzhalter 5"/>
          <p:cNvSpPr txBox="1">
            <a:spLocks/>
          </p:cNvSpPr>
          <p:nvPr/>
        </p:nvSpPr>
        <p:spPr>
          <a:xfrm>
            <a:off x="457200" y="2852936"/>
            <a:ext cx="8229600" cy="422108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>
                <a:latin typeface="+mj-lt"/>
              </a:rPr>
              <a:t>Verantwortung übernehmen</a:t>
            </a:r>
          </a:p>
          <a:p>
            <a:pPr lvl="1"/>
            <a:r>
              <a:rPr lang="de-DE" dirty="0">
                <a:latin typeface="+mj-lt"/>
              </a:rPr>
              <a:t>Zeitmanagement</a:t>
            </a:r>
          </a:p>
          <a:p>
            <a:pPr lvl="1"/>
            <a:r>
              <a:rPr lang="de-DE" dirty="0">
                <a:latin typeface="+mj-lt"/>
              </a:rPr>
              <a:t>Verantwortungsvolles Verhalten</a:t>
            </a:r>
          </a:p>
          <a:p>
            <a:pPr lvl="1"/>
            <a:r>
              <a:rPr lang="de-DE" dirty="0">
                <a:latin typeface="+mj-lt"/>
              </a:rPr>
              <a:t>Genau hinschauen statt vorschnell bewerten</a:t>
            </a:r>
          </a:p>
          <a:p>
            <a:pPr lvl="1"/>
            <a:r>
              <a:rPr lang="de-DE" dirty="0">
                <a:latin typeface="+mj-lt"/>
              </a:rPr>
              <a:t>Werte sind Wegweiser</a:t>
            </a:r>
          </a:p>
          <a:p>
            <a:pPr lvl="1"/>
            <a:r>
              <a:rPr lang="de-DE" dirty="0">
                <a:latin typeface="+mj-lt"/>
              </a:rPr>
              <a:t>Entscheidungen und Verantwortung</a:t>
            </a:r>
          </a:p>
        </p:txBody>
      </p:sp>
    </p:spTree>
    <p:extLst>
      <p:ext uri="{BB962C8B-B14F-4D97-AF65-F5344CB8AC3E}">
        <p14:creationId xmlns:p14="http://schemas.microsoft.com/office/powerpoint/2010/main" val="2285340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1700808"/>
            <a:ext cx="36724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>
                <a:latin typeface="+mj-lt"/>
              </a:rPr>
              <a:t>Kapitel 3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84" y="372545"/>
            <a:ext cx="3744416" cy="2200109"/>
          </a:xfrm>
          <a:prstGeom prst="rect">
            <a:avLst/>
          </a:prstGeom>
        </p:spPr>
      </p:pic>
      <p:sp>
        <p:nvSpPr>
          <p:cNvPr id="4" name="Inhaltsplatzhalter 5"/>
          <p:cNvSpPr txBox="1">
            <a:spLocks/>
          </p:cNvSpPr>
          <p:nvPr/>
        </p:nvSpPr>
        <p:spPr>
          <a:xfrm>
            <a:off x="457200" y="2492896"/>
            <a:ext cx="8229600" cy="397865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latin typeface="+mj-lt"/>
              </a:rPr>
              <a:t>Um über Gefühle sprechen zu können, ist es wichtig, dass man diese benennen und unterscheiden kann:</a:t>
            </a:r>
            <a:endParaRPr lang="de-DE" sz="800" b="1" dirty="0">
              <a:latin typeface="+mj-lt"/>
            </a:endParaRPr>
          </a:p>
          <a:p>
            <a:pPr lvl="1"/>
            <a:r>
              <a:rPr lang="de-DE" dirty="0">
                <a:latin typeface="+mj-lt"/>
              </a:rPr>
              <a:t>Was ist das für ein Gefühl?</a:t>
            </a:r>
          </a:p>
          <a:p>
            <a:pPr lvl="1"/>
            <a:r>
              <a:rPr lang="de-DE" dirty="0">
                <a:latin typeface="+mj-lt"/>
              </a:rPr>
              <a:t>Gefühle darstellen und beschreiben.</a:t>
            </a:r>
          </a:p>
          <a:p>
            <a:pPr lvl="1"/>
            <a:endParaRPr lang="de-DE" dirty="0">
              <a:latin typeface="+mj-lt"/>
            </a:endParaRPr>
          </a:p>
          <a:p>
            <a:r>
              <a:rPr lang="de-DE" b="1" dirty="0">
                <a:latin typeface="+mj-lt"/>
              </a:rPr>
              <a:t>Verschiedene Menschen – verschiedene Gefühle:</a:t>
            </a:r>
            <a:endParaRPr lang="de-DE" sz="800" b="1" dirty="0">
              <a:latin typeface="+mj-lt"/>
            </a:endParaRPr>
          </a:p>
          <a:p>
            <a:pPr lvl="1"/>
            <a:r>
              <a:rPr lang="de-DE" dirty="0">
                <a:latin typeface="+mj-lt"/>
              </a:rPr>
              <a:t>Unterschiedliche Gefühle entdecken.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1022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4992"/>
            <a:ext cx="3978777" cy="2337813"/>
          </a:xfrm>
          <a:prstGeom prst="rect">
            <a:avLst/>
          </a:prstGeom>
        </p:spPr>
      </p:pic>
      <p:sp>
        <p:nvSpPr>
          <p:cNvPr id="4" name="Inhaltsplatzhalter 5"/>
          <p:cNvSpPr txBox="1">
            <a:spLocks/>
          </p:cNvSpPr>
          <p:nvPr/>
        </p:nvSpPr>
        <p:spPr>
          <a:xfrm>
            <a:off x="457200" y="2348880"/>
            <a:ext cx="8229600" cy="39786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latin typeface="+mj-lt"/>
              </a:rPr>
              <a:t>Der Umgang mit negativen Gefühlen - Gefühle und Handlungen in eine positive Richtung leiten:</a:t>
            </a:r>
          </a:p>
          <a:p>
            <a:pPr marL="0" indent="0">
              <a:buNone/>
            </a:pPr>
            <a:endParaRPr lang="de-DE" sz="900" b="1" dirty="0">
              <a:latin typeface="+mj-lt"/>
            </a:endParaRPr>
          </a:p>
          <a:p>
            <a:pPr lvl="1"/>
            <a:r>
              <a:rPr lang="de-DE" dirty="0">
                <a:latin typeface="+mj-lt"/>
              </a:rPr>
              <a:t>Alles im Eimer?</a:t>
            </a:r>
          </a:p>
          <a:p>
            <a:pPr lvl="1"/>
            <a:r>
              <a:rPr lang="de-DE" dirty="0">
                <a:latin typeface="+mj-lt"/>
              </a:rPr>
              <a:t>Auf die Einstellung kommt es an</a:t>
            </a:r>
          </a:p>
          <a:p>
            <a:pPr lvl="1"/>
            <a:r>
              <a:rPr lang="de-DE" dirty="0">
                <a:latin typeface="+mj-lt"/>
              </a:rPr>
              <a:t>Was mich auf die Palme bringt</a:t>
            </a:r>
          </a:p>
          <a:p>
            <a:pPr lvl="1"/>
            <a:r>
              <a:rPr lang="de-DE" dirty="0">
                <a:latin typeface="+mj-lt"/>
              </a:rPr>
              <a:t>Drei Fragen bei Ärger und verletzten Gefühlen</a:t>
            </a:r>
          </a:p>
          <a:p>
            <a:pPr lvl="1"/>
            <a:r>
              <a:rPr lang="de-DE" dirty="0">
                <a:latin typeface="+mj-lt"/>
              </a:rPr>
              <a:t>Bei Stress einen kühlen Kopf behalten</a:t>
            </a:r>
          </a:p>
          <a:p>
            <a:pPr lvl="1"/>
            <a:r>
              <a:rPr lang="de-DE" dirty="0">
                <a:latin typeface="+mj-lt"/>
              </a:rPr>
              <a:t>Was ist Gewalt?</a:t>
            </a:r>
          </a:p>
          <a:p>
            <a:pPr lvl="1"/>
            <a:r>
              <a:rPr lang="de-DE" dirty="0">
                <a:latin typeface="+mj-lt"/>
              </a:rPr>
              <a:t>Die Goldene Regel – auch im Netz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4016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88380" y="184482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+mj-lt"/>
              </a:rPr>
              <a:t>Kapitel 4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7"/>
            <a:ext cx="4487286" cy="2342048"/>
          </a:xfrm>
          <a:prstGeom prst="rect">
            <a:avLst/>
          </a:prstGeom>
        </p:spPr>
      </p:pic>
      <p:sp>
        <p:nvSpPr>
          <p:cNvPr id="4" name="Inhaltsplatzhalter 5"/>
          <p:cNvSpPr txBox="1">
            <a:spLocks/>
          </p:cNvSpPr>
          <p:nvPr/>
        </p:nvSpPr>
        <p:spPr>
          <a:xfrm>
            <a:off x="395536" y="2640692"/>
            <a:ext cx="8229600" cy="374441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/>
              <a:t>Im Angebot: Freundschaft</a:t>
            </a:r>
          </a:p>
          <a:p>
            <a:pPr lvl="1"/>
            <a:r>
              <a:rPr lang="de-DE" dirty="0"/>
              <a:t>Neue Freunde finden</a:t>
            </a:r>
          </a:p>
          <a:p>
            <a:pPr lvl="1"/>
            <a:r>
              <a:rPr lang="de-DE" dirty="0"/>
              <a:t>Zusammen geht es oft besser</a:t>
            </a:r>
          </a:p>
          <a:p>
            <a:pPr lvl="1"/>
            <a:r>
              <a:rPr lang="de-DE" dirty="0"/>
              <a:t>Eine Freundschaft verändert sich</a:t>
            </a:r>
          </a:p>
          <a:p>
            <a:pPr lvl="1"/>
            <a:r>
              <a:rPr lang="de-DE" dirty="0"/>
              <a:t>Das ist mein Zuhause, meine Familie</a:t>
            </a:r>
          </a:p>
          <a:p>
            <a:pPr lvl="1"/>
            <a:r>
              <a:rPr lang="de-DE" dirty="0"/>
              <a:t>Familiengeschichte mit Gästen</a:t>
            </a:r>
          </a:p>
          <a:p>
            <a:pPr lvl="1"/>
            <a:r>
              <a:rPr lang="de-DE" dirty="0"/>
              <a:t>Aufgaben und Verantwortungen zu Hause</a:t>
            </a:r>
          </a:p>
          <a:p>
            <a:pPr lvl="1"/>
            <a:r>
              <a:rPr lang="de-DE" dirty="0"/>
              <a:t>Von Sorgen und vom Vorsorgen</a:t>
            </a:r>
          </a:p>
        </p:txBody>
      </p:sp>
    </p:spTree>
    <p:extLst>
      <p:ext uri="{BB962C8B-B14F-4D97-AF65-F5344CB8AC3E}">
        <p14:creationId xmlns:p14="http://schemas.microsoft.com/office/powerpoint/2010/main" val="3073415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56279" y="184482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+mj-lt"/>
              </a:rPr>
              <a:t>Kapitel 5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1378"/>
            <a:ext cx="3597822" cy="1851321"/>
          </a:xfrm>
          <a:prstGeom prst="rect">
            <a:avLst/>
          </a:prstGeom>
        </p:spPr>
      </p:pic>
      <p:sp>
        <p:nvSpPr>
          <p:cNvPr id="4" name="Inhaltsplatzhalter 5"/>
          <p:cNvSpPr txBox="1">
            <a:spLocks/>
          </p:cNvSpPr>
          <p:nvPr/>
        </p:nvSpPr>
        <p:spPr>
          <a:xfrm>
            <a:off x="457200" y="2344426"/>
            <a:ext cx="8229600" cy="397865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latin typeface="+mj-lt"/>
              </a:rPr>
              <a:t>Kennenlernen und Trainieren einer klärenden, lösungsorientierten Kommunikation in zwischenmenschlichen Ärger- und Konfliktsituationen:</a:t>
            </a:r>
          </a:p>
          <a:p>
            <a:pPr lvl="1"/>
            <a:r>
              <a:rPr lang="de-DE" dirty="0">
                <a:latin typeface="+mj-lt"/>
              </a:rPr>
              <a:t> Problemlösung durch Kommunikation</a:t>
            </a:r>
          </a:p>
          <a:p>
            <a:pPr lvl="1"/>
            <a:r>
              <a:rPr lang="de-DE" dirty="0">
                <a:latin typeface="+mj-lt"/>
              </a:rPr>
              <a:t> Umgang mit Ärger</a:t>
            </a:r>
          </a:p>
          <a:p>
            <a:pPr lvl="1"/>
            <a:r>
              <a:rPr lang="de-DE" dirty="0">
                <a:latin typeface="+mj-lt"/>
              </a:rPr>
              <a:t> Ich hab´ was falsch gemacht – und nun?</a:t>
            </a:r>
          </a:p>
          <a:p>
            <a:pPr lvl="1"/>
            <a:r>
              <a:rPr lang="de-DE" dirty="0">
                <a:latin typeface="+mj-lt"/>
              </a:rPr>
              <a:t> Mit Gruppendruck gut umgehen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3928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6672"/>
            <a:ext cx="4264335" cy="2194287"/>
          </a:xfrm>
          <a:prstGeom prst="rect">
            <a:avLst/>
          </a:prstGeom>
        </p:spPr>
      </p:pic>
      <p:sp>
        <p:nvSpPr>
          <p:cNvPr id="4" name="Inhaltsplatzhalter 5"/>
          <p:cNvSpPr txBox="1">
            <a:spLocks/>
          </p:cNvSpPr>
          <p:nvPr/>
        </p:nvSpPr>
        <p:spPr>
          <a:xfrm>
            <a:off x="76211" y="2670959"/>
            <a:ext cx="8507288" cy="379115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/>
              <a:t> </a:t>
            </a:r>
            <a:r>
              <a:rPr lang="de-DE" dirty="0">
                <a:latin typeface="+mj-lt"/>
              </a:rPr>
              <a:t>Sich selbstsicher behaupten</a:t>
            </a:r>
          </a:p>
          <a:p>
            <a:pPr lvl="1"/>
            <a:r>
              <a:rPr lang="de-DE" dirty="0">
                <a:latin typeface="+mj-lt"/>
              </a:rPr>
              <a:t> Konflikte lösen ohne Streit</a:t>
            </a:r>
          </a:p>
          <a:p>
            <a:pPr lvl="1"/>
            <a:r>
              <a:rPr lang="de-DE" dirty="0">
                <a:latin typeface="+mj-lt"/>
              </a:rPr>
              <a:t> Ärgern, belästigen, schikanieren</a:t>
            </a:r>
          </a:p>
          <a:p>
            <a:pPr lvl="1"/>
            <a:r>
              <a:rPr lang="de-DE" dirty="0">
                <a:latin typeface="+mj-lt"/>
              </a:rPr>
              <a:t> Wenn alle gegen mich sind – Mobbing</a:t>
            </a:r>
          </a:p>
          <a:p>
            <a:pPr lvl="1"/>
            <a:r>
              <a:rPr lang="de-DE" dirty="0">
                <a:latin typeface="+mj-lt"/>
              </a:rPr>
              <a:t> Kommunikation mit den Menschen zu Hause</a:t>
            </a:r>
          </a:p>
          <a:p>
            <a:pPr lvl="1"/>
            <a:r>
              <a:rPr lang="de-DE" dirty="0">
                <a:latin typeface="+mj-lt"/>
              </a:rPr>
              <a:t> Konflikte konstruktiv lösen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2609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206084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+mj-lt"/>
              </a:rPr>
              <a:t>Kapitel 6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6672"/>
            <a:ext cx="4363246" cy="2410303"/>
          </a:xfrm>
          <a:prstGeom prst="rect">
            <a:avLst/>
          </a:prstGeom>
        </p:spPr>
      </p:pic>
      <p:sp>
        <p:nvSpPr>
          <p:cNvPr id="4" name="Inhaltsplatzhalter 5"/>
          <p:cNvSpPr txBox="1">
            <a:spLocks/>
          </p:cNvSpPr>
          <p:nvPr/>
        </p:nvSpPr>
        <p:spPr>
          <a:xfrm>
            <a:off x="457200" y="2886975"/>
            <a:ext cx="8229600" cy="331236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2800" dirty="0"/>
              <a:t> </a:t>
            </a:r>
            <a:r>
              <a:rPr lang="de-DE" dirty="0"/>
              <a:t>Werte beeinflussen meine Entscheidungen</a:t>
            </a:r>
          </a:p>
          <a:p>
            <a:pPr lvl="1"/>
            <a:r>
              <a:rPr lang="de-DE" dirty="0"/>
              <a:t> Gefühle und Verhalten</a:t>
            </a:r>
          </a:p>
          <a:p>
            <a:pPr lvl="1"/>
            <a:r>
              <a:rPr lang="de-DE" dirty="0"/>
              <a:t> Klären und klug entscheiden</a:t>
            </a:r>
          </a:p>
          <a:p>
            <a:pPr lvl="1"/>
            <a:r>
              <a:rPr lang="de-DE" dirty="0"/>
              <a:t> Nein sagen – wichtig, aber nicht einfach</a:t>
            </a:r>
          </a:p>
          <a:p>
            <a:pPr lvl="1"/>
            <a:r>
              <a:rPr lang="de-DE" dirty="0"/>
              <a:t> Der erstaunliche Balanceakt des Körpers</a:t>
            </a:r>
          </a:p>
          <a:p>
            <a:pPr lvl="1"/>
            <a:r>
              <a:rPr lang="de-DE" dirty="0"/>
              <a:t> Wünsche und Werte</a:t>
            </a:r>
          </a:p>
          <a:p>
            <a:pPr lvl="1"/>
            <a:r>
              <a:rPr lang="de-DE" dirty="0"/>
              <a:t> Ein kleiner Blick in die Zukunft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9262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Was ist Lions Quest?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06610" y="2060848"/>
            <a:ext cx="78488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2800" b="1" dirty="0">
                <a:latin typeface="+mj-lt"/>
              </a:rPr>
              <a:t>Ein Life-Skills-Programm zur Förderung von Lebenskompetenzen durch soziales und emotionales Lernen (SEL)</a:t>
            </a:r>
          </a:p>
          <a:p>
            <a:pPr marL="285750" indent="-285750">
              <a:buFont typeface="Wingdings" pitchFamily="2" charset="2"/>
              <a:buChar char="§"/>
            </a:pPr>
            <a:endParaRPr lang="de-DE" sz="2800" b="1" dirty="0">
              <a:latin typeface="+mj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2800" b="1" dirty="0">
                <a:latin typeface="+mj-lt"/>
              </a:rPr>
              <a:t>1984 entwickelt vom Lions Club International</a:t>
            </a:r>
          </a:p>
          <a:p>
            <a:endParaRPr lang="de-DE" sz="2800" b="1" dirty="0">
              <a:latin typeface="+mj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2800" b="1" dirty="0">
                <a:latin typeface="+mj-lt"/>
              </a:rPr>
              <a:t>In Deutschland in über 1.000 Schulen und auch in vielen anderen Ländern erfolgreich umgesetzt</a:t>
            </a:r>
          </a:p>
          <a:p>
            <a:endParaRPr lang="de-DE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4633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76672"/>
            <a:ext cx="3931198" cy="2171635"/>
          </a:xfrm>
          <a:prstGeom prst="rect">
            <a:avLst/>
          </a:prstGeom>
        </p:spPr>
      </p:pic>
      <p:sp>
        <p:nvSpPr>
          <p:cNvPr id="4" name="Inhaltsplatzhalter 5"/>
          <p:cNvSpPr txBox="1">
            <a:spLocks/>
          </p:cNvSpPr>
          <p:nvPr/>
        </p:nvSpPr>
        <p:spPr>
          <a:xfrm>
            <a:off x="457200" y="2659480"/>
            <a:ext cx="8229600" cy="331236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2800" dirty="0"/>
              <a:t> </a:t>
            </a:r>
            <a:r>
              <a:rPr lang="de-DE" dirty="0"/>
              <a:t>Vorbilder</a:t>
            </a:r>
          </a:p>
          <a:p>
            <a:pPr lvl="1"/>
            <a:r>
              <a:rPr lang="de-DE" dirty="0"/>
              <a:t> Was heißt „Erfolg“?</a:t>
            </a:r>
          </a:p>
          <a:p>
            <a:pPr lvl="1"/>
            <a:r>
              <a:rPr lang="de-DE" dirty="0"/>
              <a:t> Fünf Schritte zum Ziel</a:t>
            </a:r>
          </a:p>
          <a:p>
            <a:pPr lvl="1"/>
            <a:r>
              <a:rPr lang="de-DE" dirty="0"/>
              <a:t> Gemeinsam geht es leichter</a:t>
            </a:r>
          </a:p>
          <a:p>
            <a:pPr lvl="1"/>
            <a:r>
              <a:rPr lang="de-DE" dirty="0"/>
              <a:t> Probiert, nicht geklappt: Noch mal!</a:t>
            </a:r>
          </a:p>
          <a:p>
            <a:pPr lvl="1"/>
            <a:r>
              <a:rPr lang="de-DE" dirty="0"/>
              <a:t> „Lebenserinnerungen“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6271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39552" y="836712"/>
            <a:ext cx="843528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Voraussichtliche Lehrerverteilung   - </a:t>
            </a:r>
          </a:p>
          <a:p>
            <a:r>
              <a:rPr lang="de-DE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Standort </a:t>
            </a:r>
            <a:r>
              <a:rPr lang="de-DE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Simmerath</a:t>
            </a:r>
            <a:endParaRPr lang="de-DE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98361"/>
              </p:ext>
            </p:extLst>
          </p:nvPr>
        </p:nvGraphicFramePr>
        <p:xfrm>
          <a:off x="1259632" y="2204864"/>
          <a:ext cx="6636568" cy="45208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12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24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+mj-lt"/>
                        </a:rPr>
                        <a:t>Klasse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>
                          <a:latin typeface="+mj-lt"/>
                        </a:rPr>
                        <a:t>LQ - Lehrer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Fr. Jansen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----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----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Frau</a:t>
                      </a:r>
                      <a:r>
                        <a:rPr lang="de-DE" sz="2000" b="1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Abend-Bussen</a:t>
                      </a:r>
                      <a:r>
                        <a:rPr lang="de-DE" sz="20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</a:t>
                      </a:r>
                      <a:r>
                        <a:rPr lang="de-DE" sz="2000" b="1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Herr Wiegand</a:t>
                      </a:r>
                      <a:endParaRPr lang="de-DE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Fr. Hoch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----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524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39552" y="836712"/>
            <a:ext cx="843528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Voraussichtliche Lehrerverteilung   - </a:t>
            </a:r>
          </a:p>
          <a:p>
            <a:r>
              <a:rPr lang="de-DE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Standort </a:t>
            </a:r>
            <a:r>
              <a:rPr lang="de-DE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Kleinhau</a:t>
            </a:r>
            <a:endParaRPr lang="de-DE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522546"/>
              </p:ext>
            </p:extLst>
          </p:nvPr>
        </p:nvGraphicFramePr>
        <p:xfrm>
          <a:off x="1324980" y="2132856"/>
          <a:ext cx="6864424" cy="404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322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32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805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latin typeface="+mj-lt"/>
                        </a:rPr>
                        <a:t>Klasse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>
                          <a:latin typeface="+mj-lt"/>
                        </a:rPr>
                        <a:t>LQ - Lehrer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Fr. </a:t>
                      </a:r>
                      <a:r>
                        <a:rPr lang="de-DE" sz="18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Jamrosy + </a:t>
                      </a:r>
                      <a:r>
                        <a:rPr lang="de-DE" sz="1800" b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Frau Guntermann</a:t>
                      </a:r>
                      <a:endParaRPr lang="de-DE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Fr. Rogner + Fr. </a:t>
                      </a:r>
                      <a:r>
                        <a:rPr lang="de-DE" sz="1800" b="1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Lohbusch</a:t>
                      </a:r>
                      <a:endParaRPr lang="de-DE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8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Fr.</a:t>
                      </a:r>
                      <a:r>
                        <a:rPr lang="de-DE" sz="18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Abu </a:t>
                      </a:r>
                      <a:r>
                        <a:rPr lang="de-DE" sz="1800" b="1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Amna</a:t>
                      </a:r>
                      <a:endParaRPr lang="de-DE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8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Fr. </a:t>
                      </a:r>
                      <a:r>
                        <a:rPr lang="de-DE" sz="1800" b="1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Vaßen</a:t>
                      </a:r>
                      <a:r>
                        <a:rPr lang="de-DE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Fr. Schmidt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8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Fr. Scholz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8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Fr. Roeder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8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Fr. Grießhaber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8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Hr. Fahle + Fr. </a:t>
                      </a:r>
                      <a:r>
                        <a:rPr lang="de-DE" sz="1800" b="1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Lohbusch</a:t>
                      </a:r>
                      <a:endParaRPr lang="de-DE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5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3"/>
          <a:stretch/>
        </p:blipFill>
        <p:spPr bwMode="auto">
          <a:xfrm>
            <a:off x="678131" y="2075290"/>
            <a:ext cx="7630769" cy="469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95901" y="788804"/>
            <a:ext cx="7630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Was bedeutet soziales und emotionales Lernen?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45352" y="2016558"/>
            <a:ext cx="6480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/>
              <a:t>SEL</a:t>
            </a:r>
          </a:p>
        </p:txBody>
      </p:sp>
    </p:spTree>
    <p:extLst>
      <p:ext uri="{BB962C8B-B14F-4D97-AF65-F5344CB8AC3E}">
        <p14:creationId xmlns:p14="http://schemas.microsoft.com/office/powerpoint/2010/main" val="328093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7260" y="908720"/>
            <a:ext cx="7470648" cy="680760"/>
          </a:xfrm>
        </p:spPr>
        <p:txBody>
          <a:bodyPr>
            <a:noAutofit/>
          </a:bodyPr>
          <a:lstStyle/>
          <a:p>
            <a:r>
              <a:rPr lang="de-DE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de-DE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de-DE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Was ist das Ziel von Lions Quest?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47260" y="1902797"/>
            <a:ext cx="808518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+mj-lt"/>
              </a:rPr>
              <a:t>Ziel ist es, die Persönlichkeit von Jugendlichen zu stärken, </a:t>
            </a:r>
          </a:p>
          <a:p>
            <a:endParaRPr lang="de-DE" sz="3200" b="1" dirty="0">
              <a:latin typeface="+mj-lt"/>
            </a:endParaRPr>
          </a:p>
          <a:p>
            <a:pPr marL="457200" indent="-457200">
              <a:buFontTx/>
              <a:buChar char="-"/>
            </a:pPr>
            <a:r>
              <a:rPr lang="de-DE" sz="3200" b="1" dirty="0">
                <a:latin typeface="+mj-lt"/>
              </a:rPr>
              <a:t>damit sie Belastungen besser bewältigen</a:t>
            </a:r>
          </a:p>
          <a:p>
            <a:endParaRPr lang="de-DE" sz="3200" b="1" dirty="0">
              <a:latin typeface="+mj-lt"/>
            </a:endParaRPr>
          </a:p>
          <a:p>
            <a:pPr marL="457200" indent="-457200">
              <a:buFontTx/>
              <a:buChar char="-"/>
            </a:pPr>
            <a:r>
              <a:rPr lang="de-DE" sz="3200" b="1" dirty="0">
                <a:latin typeface="+mj-lt"/>
              </a:rPr>
              <a:t>und widerstandsfähiger gegenüber den Risiken und Herausforderungen der Pubertät werden</a:t>
            </a:r>
          </a:p>
          <a:p>
            <a:pPr marL="457200" indent="-457200">
              <a:buFontTx/>
              <a:buChar char="-"/>
            </a:pPr>
            <a:endParaRPr lang="de-DE" sz="3200" dirty="0">
              <a:latin typeface="+mj-lt"/>
            </a:endParaRPr>
          </a:p>
          <a:p>
            <a:pPr marL="457200" indent="-457200">
              <a:buFontTx/>
              <a:buChar char="-"/>
            </a:pPr>
            <a:endParaRPr lang="de-DE" sz="3200" dirty="0">
              <a:latin typeface="+mj-lt"/>
            </a:endParaRPr>
          </a:p>
          <a:p>
            <a:endParaRPr lang="de-DE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4645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63272" cy="1143000"/>
          </a:xfrm>
        </p:spPr>
        <p:txBody>
          <a:bodyPr>
            <a:normAutofit/>
          </a:bodyPr>
          <a:lstStyle/>
          <a:p>
            <a:r>
              <a:rPr lang="de-DE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Risikofaktoren während der Pubertät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23528" y="1916832"/>
            <a:ext cx="806489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de-DE" sz="2800" b="1" dirty="0">
                <a:latin typeface="+mj-lt"/>
              </a:rPr>
              <a:t>Konsumverhalten mit dem Risiko der Verschuldung</a:t>
            </a:r>
          </a:p>
          <a:p>
            <a:pPr marL="457200" indent="-457200">
              <a:buFont typeface="Arial" pitchFamily="34" charset="0"/>
              <a:buChar char="•"/>
            </a:pPr>
            <a:endParaRPr lang="de-DE" sz="800" b="1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DE" sz="2800" b="1" dirty="0">
                <a:latin typeface="+mj-lt"/>
              </a:rPr>
              <a:t>Schulversagen oder Schulflucht</a:t>
            </a:r>
          </a:p>
          <a:p>
            <a:pPr marL="457200" indent="-457200">
              <a:buFont typeface="Arial" pitchFamily="34" charset="0"/>
              <a:buChar char="•"/>
            </a:pPr>
            <a:endParaRPr lang="de-DE" sz="800" b="1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DE" sz="2800" b="1" dirty="0">
                <a:latin typeface="+mj-lt"/>
              </a:rPr>
              <a:t>Häufige Konflikte, Gewaltanwendung</a:t>
            </a:r>
          </a:p>
          <a:p>
            <a:pPr marL="457200" indent="-457200">
              <a:buFont typeface="Arial" pitchFamily="34" charset="0"/>
              <a:buChar char="•"/>
            </a:pPr>
            <a:endParaRPr lang="de-DE" sz="800" b="1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DE" sz="2800" b="1" dirty="0">
                <a:latin typeface="+mj-lt"/>
              </a:rPr>
              <a:t>Missbrauch von Internet bzw. Medien</a:t>
            </a:r>
          </a:p>
          <a:p>
            <a:pPr marL="457200" indent="-457200">
              <a:buFont typeface="Arial" pitchFamily="34" charset="0"/>
              <a:buChar char="•"/>
            </a:pPr>
            <a:endParaRPr lang="de-DE" sz="800" b="1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DE" sz="2800" b="1" dirty="0">
                <a:latin typeface="+mj-lt"/>
              </a:rPr>
              <a:t>Suchtverhalten (Alkohol, Zigaretten, Drogen)</a:t>
            </a:r>
          </a:p>
          <a:p>
            <a:pPr marL="457200" indent="-457200">
              <a:buFont typeface="Arial" pitchFamily="34" charset="0"/>
              <a:buChar char="•"/>
            </a:pPr>
            <a:endParaRPr lang="de-DE" sz="800" b="1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DE" sz="2800" b="1" dirty="0">
                <a:latin typeface="+mj-lt"/>
              </a:rPr>
              <a:t>Ausbildung von Essstörungen</a:t>
            </a:r>
          </a:p>
          <a:p>
            <a:pPr marL="457200" indent="-457200">
              <a:buFont typeface="Arial" pitchFamily="34" charset="0"/>
              <a:buChar char="•"/>
            </a:pPr>
            <a:endParaRPr lang="de-DE" sz="800" b="1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DE" sz="2800" b="1" dirty="0">
                <a:latin typeface="+mj-lt"/>
              </a:rPr>
              <a:t>Jugendkriminalität  (Ladendiebstahl, Vandalismus)</a:t>
            </a:r>
          </a:p>
        </p:txBody>
      </p:sp>
    </p:spTree>
    <p:extLst>
      <p:ext uri="{BB962C8B-B14F-4D97-AF65-F5344CB8AC3E}">
        <p14:creationId xmlns:p14="http://schemas.microsoft.com/office/powerpoint/2010/main" val="555506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305800" cy="1143000"/>
          </a:xfrm>
        </p:spPr>
        <p:txBody>
          <a:bodyPr>
            <a:noAutofit/>
          </a:bodyPr>
          <a:lstStyle/>
          <a:p>
            <a:r>
              <a:rPr lang="de-DE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Wie stärkt das Programm die Persönlichkeit von Jugendlichen?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57200" y="2204864"/>
            <a:ext cx="799288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+mj-lt"/>
              </a:rPr>
              <a:t>      </a:t>
            </a:r>
            <a:r>
              <a:rPr lang="de-DE" sz="2800" b="1" dirty="0">
                <a:latin typeface="+mj-lt"/>
              </a:rPr>
              <a:t>Es stärkt</a:t>
            </a:r>
          </a:p>
          <a:p>
            <a:endParaRPr lang="de-DE" sz="1050" b="1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DE" sz="2800" b="1" dirty="0">
                <a:latin typeface="+mj-lt"/>
              </a:rPr>
              <a:t>die Entwicklung von Selbstvertrauen und Selbstwertgefühl </a:t>
            </a:r>
          </a:p>
          <a:p>
            <a:pPr marL="457200" indent="-457200">
              <a:buFont typeface="Arial" pitchFamily="34" charset="0"/>
              <a:buChar char="•"/>
            </a:pPr>
            <a:endParaRPr lang="de-DE" sz="1000" b="1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DE" sz="2800" b="1" dirty="0">
                <a:latin typeface="+mj-lt"/>
              </a:rPr>
              <a:t>die Fähigkeit, Freundschaften zu schließen</a:t>
            </a:r>
          </a:p>
          <a:p>
            <a:pPr marL="457200" indent="-457200">
              <a:buFont typeface="Arial" pitchFamily="34" charset="0"/>
              <a:buChar char="•"/>
            </a:pPr>
            <a:endParaRPr lang="de-DE" sz="1050" b="1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DE" sz="2800" b="1" dirty="0">
                <a:latin typeface="+mj-lt"/>
              </a:rPr>
              <a:t>die Erfahrung im Umgang mit eigenen Gefühlen</a:t>
            </a:r>
          </a:p>
          <a:p>
            <a:pPr marL="457200" indent="-457200">
              <a:buFont typeface="Arial" pitchFamily="34" charset="0"/>
              <a:buChar char="•"/>
            </a:pPr>
            <a:endParaRPr lang="de-DE" sz="1050" b="1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DE" sz="2800" b="1" dirty="0">
                <a:latin typeface="+mj-lt"/>
              </a:rPr>
              <a:t>die Fähigkeit, Entscheidungen zu treffen</a:t>
            </a:r>
          </a:p>
          <a:p>
            <a:pPr marL="457200" indent="-457200">
              <a:buFont typeface="Arial" pitchFamily="34" charset="0"/>
              <a:buChar char="•"/>
            </a:pPr>
            <a:endParaRPr lang="de-DE" sz="1050" b="1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DE" sz="2800" b="1" dirty="0">
                <a:latin typeface="+mj-lt"/>
              </a:rPr>
              <a:t>die Fähigkeit, kritisch zu denken und verantwortlich zu handeln</a:t>
            </a:r>
          </a:p>
          <a:p>
            <a:pPr marL="457200" indent="-457200">
              <a:buFont typeface="Arial" pitchFamily="34" charset="0"/>
              <a:buChar char="•"/>
            </a:pPr>
            <a:endParaRPr lang="de-DE" sz="2800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de-DE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5147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9978" y="980728"/>
            <a:ext cx="8003232" cy="1143000"/>
          </a:xfrm>
        </p:spPr>
        <p:txBody>
          <a:bodyPr>
            <a:noAutofit/>
          </a:bodyPr>
          <a:lstStyle/>
          <a:p>
            <a:r>
              <a:rPr lang="de-DE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Was</a:t>
            </a:r>
            <a:r>
              <a:rPr lang="de-DE" sz="3600" b="1" dirty="0"/>
              <a:t> </a:t>
            </a:r>
            <a:r>
              <a:rPr lang="de-DE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bedeutet die Arbeit mit Lions Quest an der Sekundarschule Nordeifel?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89978" y="2420888"/>
            <a:ext cx="835292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de-DE" sz="2800" b="1" dirty="0">
                <a:latin typeface="+mj-lt"/>
              </a:rPr>
              <a:t>Arbeit mit einem evaluierten ausgearbeiteten Konzept</a:t>
            </a:r>
          </a:p>
          <a:p>
            <a:pPr marL="457200" indent="-457200">
              <a:buFont typeface="Arial" pitchFamily="34" charset="0"/>
              <a:buChar char="•"/>
            </a:pPr>
            <a:endParaRPr lang="de-DE" sz="800" b="1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DE" sz="2800" b="1" dirty="0">
                <a:latin typeface="+mj-lt"/>
              </a:rPr>
              <a:t>Einbindung des Programms in den Stundenplan mit 1 Stunde pro Woche</a:t>
            </a:r>
          </a:p>
          <a:p>
            <a:pPr marL="457200" indent="-457200">
              <a:buFont typeface="Arial" pitchFamily="34" charset="0"/>
              <a:buChar char="•"/>
            </a:pPr>
            <a:endParaRPr lang="de-DE" sz="800" b="1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DE" sz="2800" b="1" dirty="0">
                <a:latin typeface="+mj-lt"/>
              </a:rPr>
              <a:t>Start in Klasse 5 und geplant fortlaufend bis Klasse 8</a:t>
            </a:r>
          </a:p>
          <a:p>
            <a:pPr marL="457200" indent="-457200">
              <a:buFont typeface="Arial" pitchFamily="34" charset="0"/>
              <a:buChar char="•"/>
            </a:pPr>
            <a:endParaRPr lang="de-DE" sz="800" b="1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DE" sz="2800" b="1" dirty="0">
                <a:latin typeface="+mj-lt"/>
              </a:rPr>
              <a:t>Durchführung mit LQ-zertifizierten Lehrkräften</a:t>
            </a:r>
          </a:p>
          <a:p>
            <a:pPr marL="457200" indent="-457200">
              <a:buFont typeface="Arial" pitchFamily="34" charset="0"/>
              <a:buChar char="•"/>
            </a:pPr>
            <a:endParaRPr lang="de-DE" sz="800" b="1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DE" sz="2800" b="1" dirty="0">
                <a:latin typeface="+mj-lt"/>
              </a:rPr>
              <a:t>Verankerung von Lions Quest im Schulprogramm</a:t>
            </a:r>
          </a:p>
          <a:p>
            <a:endParaRPr lang="de-DE" sz="2800" b="1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de-DE" sz="800" b="1" dirty="0">
              <a:latin typeface="+mj-lt"/>
            </a:endParaRPr>
          </a:p>
          <a:p>
            <a:endParaRPr lang="de-DE" sz="2800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de-DE" sz="2800" dirty="0">
              <a:latin typeface="+mj-lt"/>
            </a:endParaRPr>
          </a:p>
          <a:p>
            <a:endParaRPr lang="de-DE" sz="2800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de-DE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6412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63811E0-11A6-4C42-BF9A-8306E83A7DA8}"/>
              </a:ext>
            </a:extLst>
          </p:cNvPr>
          <p:cNvSpPr txBox="1">
            <a:spLocks/>
          </p:cNvSpPr>
          <p:nvPr/>
        </p:nvSpPr>
        <p:spPr>
          <a:xfrm>
            <a:off x="395536" y="836712"/>
            <a:ext cx="8003232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Wie wird Lions Quest im Unterricht umgesetzt?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E436A10D-874F-4131-881F-48D4CBF0AA59}"/>
              </a:ext>
            </a:extLst>
          </p:cNvPr>
          <p:cNvSpPr txBox="1"/>
          <p:nvPr/>
        </p:nvSpPr>
        <p:spPr>
          <a:xfrm>
            <a:off x="395536" y="2204864"/>
            <a:ext cx="835292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de-DE" sz="2800" b="1" dirty="0">
                <a:latin typeface="+mj-lt"/>
              </a:rPr>
              <a:t>Angelegt als Langzeitprogramm</a:t>
            </a:r>
          </a:p>
          <a:p>
            <a:pPr marL="457200" indent="-457200">
              <a:buFont typeface="Arial" pitchFamily="34" charset="0"/>
              <a:buChar char="•"/>
            </a:pPr>
            <a:endParaRPr lang="de-DE" sz="800" b="1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DE" sz="2800" b="1" dirty="0">
                <a:latin typeface="+mj-lt"/>
              </a:rPr>
              <a:t>Angeleitet durch Lehrer*innen, die das Vertrauen der jeweiligen Klasse genießen</a:t>
            </a:r>
          </a:p>
          <a:p>
            <a:pPr marL="457200" indent="-457200">
              <a:buFont typeface="Arial" pitchFamily="34" charset="0"/>
              <a:buChar char="•"/>
            </a:pPr>
            <a:endParaRPr lang="de-DE" sz="800" b="1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DE" sz="2800" b="1" dirty="0">
                <a:latin typeface="+mj-lt"/>
              </a:rPr>
              <a:t>Arbeit mit alters- und entwicklungsgerechten Themen und Fragestellungen</a:t>
            </a:r>
          </a:p>
          <a:p>
            <a:pPr marL="457200" indent="-457200">
              <a:buFont typeface="Arial" pitchFamily="34" charset="0"/>
              <a:buChar char="•"/>
            </a:pPr>
            <a:endParaRPr lang="de-DE" sz="800" b="1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DE" sz="2800" b="1" dirty="0">
                <a:latin typeface="+mj-lt"/>
              </a:rPr>
              <a:t>Arbeit in einer angstfreien, entspannten Lernatmosphäre, losgelöst von einzelnen Personen oder Situationen</a:t>
            </a:r>
          </a:p>
          <a:p>
            <a:pPr marL="457200" indent="-457200">
              <a:buFont typeface="Arial" pitchFamily="34" charset="0"/>
              <a:buChar char="•"/>
            </a:pPr>
            <a:endParaRPr lang="de-DE" sz="2800" b="1" dirty="0">
              <a:latin typeface="+mj-lt"/>
            </a:endParaRPr>
          </a:p>
          <a:p>
            <a:endParaRPr lang="de-DE" sz="2800" b="1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de-DE" sz="800" b="1" dirty="0">
              <a:latin typeface="+mj-lt"/>
            </a:endParaRPr>
          </a:p>
          <a:p>
            <a:endParaRPr lang="de-DE" sz="2800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de-DE" sz="2800" dirty="0">
              <a:latin typeface="+mj-lt"/>
            </a:endParaRPr>
          </a:p>
          <a:p>
            <a:endParaRPr lang="de-DE" sz="2800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de-DE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3243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="" xmlns:a16="http://schemas.microsoft.com/office/drawing/2014/main" id="{30E31415-3898-4C94-B798-5C501AF75687}"/>
              </a:ext>
            </a:extLst>
          </p:cNvPr>
          <p:cNvSpPr txBox="1">
            <a:spLocks/>
          </p:cNvSpPr>
          <p:nvPr/>
        </p:nvSpPr>
        <p:spPr>
          <a:xfrm>
            <a:off x="570384" y="908720"/>
            <a:ext cx="8003232" cy="11430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Überblick über die einzelnen Themen: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0C361414-14CD-4AB4-AC52-F3E30E375D77}"/>
              </a:ext>
            </a:extLst>
          </p:cNvPr>
          <p:cNvSpPr txBox="1"/>
          <p:nvPr/>
        </p:nvSpPr>
        <p:spPr>
          <a:xfrm>
            <a:off x="570384" y="2420888"/>
            <a:ext cx="7992888" cy="388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50" b="1" dirty="0">
              <a:latin typeface="+mj-lt"/>
            </a:endParaRPr>
          </a:p>
          <a:p>
            <a:r>
              <a:rPr lang="de-DE" sz="2800" b="1" dirty="0">
                <a:latin typeface="+mj-lt"/>
              </a:rPr>
              <a:t>Kapitel 1	Gute Gemeinschaft</a:t>
            </a:r>
          </a:p>
          <a:p>
            <a:endParaRPr lang="de-DE" sz="800" b="1" dirty="0">
              <a:latin typeface="+mj-lt"/>
            </a:endParaRPr>
          </a:p>
          <a:p>
            <a:r>
              <a:rPr lang="de-DE" sz="2800" b="1" dirty="0">
                <a:latin typeface="+mj-lt"/>
              </a:rPr>
              <a:t>Kapitel 2	Gesundes Selbstvertrauen</a:t>
            </a:r>
          </a:p>
          <a:p>
            <a:endParaRPr lang="de-DE" sz="800" b="1" dirty="0">
              <a:latin typeface="+mj-lt"/>
            </a:endParaRPr>
          </a:p>
          <a:p>
            <a:r>
              <a:rPr lang="de-DE" sz="2800" b="1" dirty="0">
                <a:latin typeface="+mj-lt"/>
              </a:rPr>
              <a:t>Kapitel 3	Vielfältige Gefühle</a:t>
            </a:r>
          </a:p>
          <a:p>
            <a:endParaRPr lang="de-DE" sz="800" b="1" dirty="0">
              <a:latin typeface="+mj-lt"/>
            </a:endParaRPr>
          </a:p>
          <a:p>
            <a:r>
              <a:rPr lang="de-DE" sz="2800" b="1" dirty="0">
                <a:latin typeface="+mj-lt"/>
              </a:rPr>
              <a:t>Kapitel 4	Wichtige Menschen</a:t>
            </a:r>
          </a:p>
          <a:p>
            <a:endParaRPr lang="de-DE" sz="800" b="1" dirty="0">
              <a:latin typeface="+mj-lt"/>
            </a:endParaRPr>
          </a:p>
          <a:p>
            <a:r>
              <a:rPr lang="de-DE" sz="2800" b="1" dirty="0">
                <a:latin typeface="+mj-lt"/>
              </a:rPr>
              <a:t>Kapitel 5	Klärende Kommunikation</a:t>
            </a:r>
          </a:p>
          <a:p>
            <a:endParaRPr lang="de-DE" sz="800" b="1" dirty="0">
              <a:latin typeface="+mj-lt"/>
            </a:endParaRPr>
          </a:p>
          <a:p>
            <a:r>
              <a:rPr lang="de-DE" sz="2800" b="1" dirty="0">
                <a:latin typeface="+mj-lt"/>
              </a:rPr>
              <a:t>Kapitel 6	Kluge Entscheidungen</a:t>
            </a:r>
          </a:p>
          <a:p>
            <a:pPr marL="457200" indent="-457200">
              <a:buFont typeface="Arial" pitchFamily="34" charset="0"/>
              <a:buChar char="•"/>
            </a:pPr>
            <a:endParaRPr lang="de-DE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5397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754</Words>
  <Application>Microsoft Office PowerPoint</Application>
  <PresentationFormat>Bildschirmpräsentation (4:3)</PresentationFormat>
  <Paragraphs>205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Arial</vt:lpstr>
      <vt:lpstr>Calibri</vt:lpstr>
      <vt:lpstr>Constantia</vt:lpstr>
      <vt:lpstr>Times New Roman</vt:lpstr>
      <vt:lpstr>Wingdings</vt:lpstr>
      <vt:lpstr>Wingdings 2</vt:lpstr>
      <vt:lpstr>Hyperion</vt:lpstr>
      <vt:lpstr>Lions Quest –  „Erwachsen werden“</vt:lpstr>
      <vt:lpstr>Was ist Lions Quest?</vt:lpstr>
      <vt:lpstr>PowerPoint-Präsentation</vt:lpstr>
      <vt:lpstr> Was ist das Ziel von Lions Quest?</vt:lpstr>
      <vt:lpstr>Risikofaktoren während der Pubertät</vt:lpstr>
      <vt:lpstr>Wie stärkt das Programm die Persönlichkeit von Jugendlichen?</vt:lpstr>
      <vt:lpstr>Was bedeutet die Arbeit mit Lions Quest an der Sekundarschule Nordeifel?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Lions Quest – „erwachsen werden“</dc:title>
  <dc:creator>Windows-Benutzer</dc:creator>
  <cp:lastModifiedBy>Nina Jamrosy</cp:lastModifiedBy>
  <cp:revision>40</cp:revision>
  <dcterms:created xsi:type="dcterms:W3CDTF">2020-01-19T22:03:10Z</dcterms:created>
  <dcterms:modified xsi:type="dcterms:W3CDTF">2020-01-27T08:39:01Z</dcterms:modified>
</cp:coreProperties>
</file>